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58"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660"/>
  </p:normalViewPr>
  <p:slideViewPr>
    <p:cSldViewPr>
      <p:cViewPr varScale="1">
        <p:scale>
          <a:sx n="70" d="100"/>
          <a:sy n="70" d="100"/>
        </p:scale>
        <p:origin x="14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DCE42A33-05EF-473E-B510-E05DDFA1E8F6}" type="datetimeFigureOut">
              <a:rPr lang="en-US" smtClean="0"/>
              <a:t>2/11/2014</a:t>
            </a:fld>
            <a:endParaRPr lang="en-US"/>
          </a:p>
        </p:txBody>
      </p:sp>
      <p:sp>
        <p:nvSpPr>
          <p:cNvPr id="8" name="Slide Number Placeholder 7"/>
          <p:cNvSpPr>
            <a:spLocks noGrp="1"/>
          </p:cNvSpPr>
          <p:nvPr>
            <p:ph type="sldNum" sz="quarter" idx="11"/>
          </p:nvPr>
        </p:nvSpPr>
        <p:spPr/>
        <p:txBody>
          <a:bodyPr/>
          <a:lstStyle/>
          <a:p>
            <a:fld id="{52581A81-EF12-4C75-B8DF-567C648DB3FA}"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E42A33-05EF-473E-B510-E05DDFA1E8F6}" type="datetimeFigureOut">
              <a:rPr lang="en-US" smtClean="0"/>
              <a:t>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581A81-EF12-4C75-B8DF-567C648DB3F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E42A33-05EF-473E-B510-E05DDFA1E8F6}" type="datetimeFigureOut">
              <a:rPr lang="en-US" smtClean="0"/>
              <a:t>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581A81-EF12-4C75-B8DF-567C648DB3F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E42A33-05EF-473E-B510-E05DDFA1E8F6}" type="datetimeFigureOut">
              <a:rPr lang="en-US" smtClean="0"/>
              <a:t>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581A81-EF12-4C75-B8DF-567C648DB3F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E42A33-05EF-473E-B510-E05DDFA1E8F6}" type="datetimeFigureOut">
              <a:rPr lang="en-US" smtClean="0"/>
              <a:t>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581A81-EF12-4C75-B8DF-567C648DB3F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CE42A33-05EF-473E-B510-E05DDFA1E8F6}" type="datetimeFigureOut">
              <a:rPr lang="en-US" smtClean="0"/>
              <a:t>2/11/2014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581A81-EF12-4C75-B8DF-567C648DB3FA}"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DCE42A33-05EF-473E-B510-E05DDFA1E8F6}" type="datetimeFigureOut">
              <a:rPr lang="en-US" smtClean="0"/>
              <a:t>2/11/2014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581A81-EF12-4C75-B8DF-567C648DB3FA}"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E42A33-05EF-473E-B510-E05DDFA1E8F6}" type="datetimeFigureOut">
              <a:rPr lang="en-US" smtClean="0"/>
              <a:t>2/11/2014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581A81-EF12-4C75-B8DF-567C648DB3F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E42A33-05EF-473E-B510-E05DDFA1E8F6}" type="datetimeFigureOut">
              <a:rPr lang="en-US" smtClean="0"/>
              <a:t>2/11/2014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581A81-EF12-4C75-B8DF-567C648DB3F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E42A33-05EF-473E-B510-E05DDFA1E8F6}" type="datetimeFigureOut">
              <a:rPr lang="en-US" smtClean="0"/>
              <a:t>2/11/2014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581A81-EF12-4C75-B8DF-567C648DB3F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E42A33-05EF-473E-B510-E05DDFA1E8F6}" type="datetimeFigureOut">
              <a:rPr lang="en-US" smtClean="0"/>
              <a:t>2/11/2014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581A81-EF12-4C75-B8DF-567C648DB3F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DCE42A33-05EF-473E-B510-E05DDFA1E8F6}" type="datetimeFigureOut">
              <a:rPr lang="en-US" smtClean="0"/>
              <a:t>2/11/2014</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52581A81-EF12-4C75-B8DF-567C648DB3FA}"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Top 5 Optical Telescopes</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Kiana</a:t>
            </a:r>
            <a:r>
              <a:rPr lang="en-US" dirty="0" smtClean="0"/>
              <a:t> Gathers  and Mary Beth Garrett</a:t>
            </a:r>
            <a:endParaRPr lang="en-US" dirty="0"/>
          </a:p>
        </p:txBody>
      </p:sp>
    </p:spTree>
    <p:extLst>
      <p:ext uri="{BB962C8B-B14F-4D97-AF65-F5344CB8AC3E}">
        <p14:creationId xmlns:p14="http://schemas.microsoft.com/office/powerpoint/2010/main" val="9288319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1990" y="0"/>
            <a:ext cx="5486400" cy="990600"/>
          </a:xfrm>
        </p:spPr>
        <p:txBody>
          <a:bodyPr/>
          <a:lstStyle/>
          <a:p>
            <a:r>
              <a:rPr lang="en-US" dirty="0" smtClean="0"/>
              <a:t>W.M Keck Observatory </a:t>
            </a:r>
            <a:endParaRPr lang="en-US" dirty="0"/>
          </a:p>
        </p:txBody>
      </p:sp>
      <p:sp>
        <p:nvSpPr>
          <p:cNvPr id="3" name="Content Placeholder 2"/>
          <p:cNvSpPr>
            <a:spLocks noGrp="1"/>
          </p:cNvSpPr>
          <p:nvPr>
            <p:ph idx="1"/>
          </p:nvPr>
        </p:nvSpPr>
        <p:spPr>
          <a:xfrm>
            <a:off x="4191000" y="1905000"/>
            <a:ext cx="4953000" cy="4953000"/>
          </a:xfrm>
        </p:spPr>
        <p:txBody>
          <a:bodyPr>
            <a:normAutofit fontScale="92500" lnSpcReduction="10000"/>
          </a:bodyPr>
          <a:lstStyle/>
          <a:p>
            <a:r>
              <a:rPr lang="en-US" sz="1800" dirty="0" smtClean="0"/>
              <a:t>Located in Mauna Kea, Hawaii</a:t>
            </a:r>
          </a:p>
          <a:p>
            <a:r>
              <a:rPr lang="en-US" sz="1800" dirty="0" smtClean="0"/>
              <a:t>Two telescopes: Keck 1 and Keck 2</a:t>
            </a:r>
          </a:p>
          <a:p>
            <a:r>
              <a:rPr lang="en-US" sz="1800" dirty="0" smtClean="0"/>
              <a:t>Expected to see much </a:t>
            </a:r>
            <a:r>
              <a:rPr lang="en-US" sz="1800" dirty="0"/>
              <a:t>farther than we can see today and help to discover how the universe began </a:t>
            </a:r>
            <a:r>
              <a:rPr lang="en-US" sz="1800" dirty="0" smtClean="0"/>
              <a:t>(later proved to exceed expectations)</a:t>
            </a:r>
          </a:p>
          <a:p>
            <a:r>
              <a:rPr lang="en-US" sz="1800" dirty="0" smtClean="0"/>
              <a:t>Largest and most scientifically productive telescopes</a:t>
            </a:r>
          </a:p>
          <a:p>
            <a:r>
              <a:rPr lang="en-US" sz="1800" dirty="0"/>
              <a:t>O</a:t>
            </a:r>
            <a:r>
              <a:rPr lang="en-US" sz="1800" dirty="0" smtClean="0"/>
              <a:t>perates </a:t>
            </a:r>
            <a:r>
              <a:rPr lang="en-US" sz="1800" dirty="0"/>
              <a:t>twin 10-meter optical/infrared telescopes </a:t>
            </a:r>
            <a:endParaRPr lang="en-US" sz="1800" dirty="0" smtClean="0"/>
          </a:p>
          <a:p>
            <a:r>
              <a:rPr lang="en-US" sz="1800" dirty="0"/>
              <a:t> primary mirrors are 10 meters in diameter and are each composed of 36 hexagonal segments that work in concert as a single piece of reflective </a:t>
            </a:r>
            <a:r>
              <a:rPr lang="en-US" sz="1800" dirty="0" smtClean="0"/>
              <a:t>glass</a:t>
            </a:r>
          </a:p>
          <a:p>
            <a:r>
              <a:rPr lang="en-US" sz="1800" dirty="0" smtClean="0"/>
              <a:t>Both telescopes have laser guide star adaptive optics</a:t>
            </a:r>
            <a:endParaRPr lang="en-US" sz="1800" dirty="0"/>
          </a:p>
          <a:p>
            <a:r>
              <a:rPr lang="en-US" sz="1800" dirty="0" smtClean="0"/>
              <a:t>Confirmed 41 </a:t>
            </a:r>
            <a:r>
              <a:rPr lang="en-US" sz="1800" dirty="0"/>
              <a:t>of the </a:t>
            </a:r>
            <a:r>
              <a:rPr lang="en-US" sz="1800" dirty="0" err="1" smtClean="0"/>
              <a:t>exo</a:t>
            </a:r>
            <a:r>
              <a:rPr lang="en-US" sz="1800" dirty="0" smtClean="0"/>
              <a:t>-planets </a:t>
            </a:r>
            <a:r>
              <a:rPr lang="en-US" sz="1800" dirty="0"/>
              <a:t>discovered by </a:t>
            </a:r>
            <a:r>
              <a:rPr lang="en-US" sz="1800" dirty="0" err="1"/>
              <a:t>Kepler</a:t>
            </a:r>
            <a:r>
              <a:rPr lang="en-US" sz="1800" dirty="0"/>
              <a:t> and determined the masses of </a:t>
            </a:r>
            <a:r>
              <a:rPr lang="en-US" sz="1800" dirty="0" smtClean="0"/>
              <a:t>16</a:t>
            </a:r>
          </a:p>
          <a:p>
            <a:r>
              <a:rPr lang="en-US" sz="1800" dirty="0"/>
              <a:t> O</a:t>
            </a:r>
            <a:r>
              <a:rPr lang="en-US" sz="1800" dirty="0" smtClean="0"/>
              <a:t>btained </a:t>
            </a:r>
            <a:r>
              <a:rPr lang="en-US" sz="1800" dirty="0"/>
              <a:t>the first-ever spatially resolved images of a </a:t>
            </a:r>
            <a:r>
              <a:rPr lang="en-US" sz="1800" dirty="0" smtClean="0"/>
              <a:t>DLA galaxy</a:t>
            </a:r>
          </a:p>
          <a:p>
            <a:endParaRPr lang="en-US" sz="1800" dirty="0" smtClean="0"/>
          </a:p>
          <a:p>
            <a:endParaRPr lang="en-US" sz="1800" dirty="0" smtClean="0"/>
          </a:p>
          <a:p>
            <a:endParaRPr lang="en-US" dirty="0" smtClean="0"/>
          </a:p>
          <a:p>
            <a:endParaRPr lang="en-US" dirty="0" smtClean="0"/>
          </a:p>
        </p:txBody>
      </p:sp>
      <p:pic>
        <p:nvPicPr>
          <p:cNvPr id="7" name="Picture 6"/>
          <p:cNvPicPr>
            <a:picLocks noChangeAspect="1"/>
          </p:cNvPicPr>
          <p:nvPr/>
        </p:nvPicPr>
        <p:blipFill>
          <a:blip r:embed="rId2"/>
          <a:stretch>
            <a:fillRect/>
          </a:stretch>
        </p:blipFill>
        <p:spPr>
          <a:xfrm>
            <a:off x="135490" y="1371600"/>
            <a:ext cx="3953000" cy="1838325"/>
          </a:xfrm>
          <a:prstGeom prst="rect">
            <a:avLst/>
          </a:prstGeom>
        </p:spPr>
      </p:pic>
    </p:spTree>
    <p:extLst>
      <p:ext uri="{BB962C8B-B14F-4D97-AF65-F5344CB8AC3E}">
        <p14:creationId xmlns:p14="http://schemas.microsoft.com/office/powerpoint/2010/main" val="38170842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0758" y="248780"/>
            <a:ext cx="4748641" cy="589420"/>
          </a:xfrm>
        </p:spPr>
        <p:txBody>
          <a:bodyPr>
            <a:normAutofit fontScale="90000"/>
          </a:bodyPr>
          <a:lstStyle/>
          <a:p>
            <a:r>
              <a:rPr lang="en-US" dirty="0" smtClean="0"/>
              <a:t>Gran </a:t>
            </a:r>
            <a:r>
              <a:rPr lang="en-US" dirty="0" err="1" smtClean="0"/>
              <a:t>Telescopio</a:t>
            </a:r>
            <a:r>
              <a:rPr lang="en-US" dirty="0"/>
              <a:t> </a:t>
            </a:r>
            <a:r>
              <a:rPr lang="en-US" dirty="0" smtClean="0"/>
              <a:t>de </a:t>
            </a:r>
            <a:r>
              <a:rPr lang="en-US" dirty="0" smtClean="0"/>
              <a:t>Canarias</a:t>
            </a:r>
            <a:endParaRPr lang="en-US" dirty="0"/>
          </a:p>
        </p:txBody>
      </p:sp>
      <p:sp>
        <p:nvSpPr>
          <p:cNvPr id="3" name="Content Placeholder 2"/>
          <p:cNvSpPr>
            <a:spLocks noGrp="1"/>
          </p:cNvSpPr>
          <p:nvPr>
            <p:ph idx="1"/>
          </p:nvPr>
        </p:nvSpPr>
        <p:spPr>
          <a:xfrm>
            <a:off x="4174152" y="1600200"/>
            <a:ext cx="4969848" cy="4849893"/>
          </a:xfrm>
        </p:spPr>
        <p:txBody>
          <a:bodyPr>
            <a:normAutofit/>
          </a:bodyPr>
          <a:lstStyle/>
          <a:p>
            <a:r>
              <a:rPr lang="en-US" sz="1700" dirty="0" smtClean="0"/>
              <a:t>Located on La Palma</a:t>
            </a:r>
          </a:p>
          <a:p>
            <a:r>
              <a:rPr lang="en-US" sz="1700" dirty="0" smtClean="0"/>
              <a:t>Allowed the </a:t>
            </a:r>
            <a:r>
              <a:rPr lang="en-US" sz="1700" dirty="0"/>
              <a:t>study of </a:t>
            </a:r>
            <a:r>
              <a:rPr lang="en-US" sz="1700" dirty="0" smtClean="0"/>
              <a:t>the </a:t>
            </a:r>
            <a:r>
              <a:rPr lang="en-US" sz="1700" dirty="0"/>
              <a:t>nature of black holes, the formation history of stars and galaxies in the early universe, the physics of distant planets around other stars, and the nature of dark matter and dark energy in the </a:t>
            </a:r>
            <a:r>
              <a:rPr lang="en-US" sz="1700" dirty="0" smtClean="0"/>
              <a:t>universe</a:t>
            </a:r>
          </a:p>
          <a:p>
            <a:r>
              <a:rPr lang="en-US" sz="1700" dirty="0" smtClean="0"/>
              <a:t>Primary </a:t>
            </a:r>
            <a:r>
              <a:rPr lang="en-US" sz="1700" dirty="0"/>
              <a:t>mirror consists of 36 individual hexagonal segments that together act as a single </a:t>
            </a:r>
            <a:r>
              <a:rPr lang="en-US" sz="1700" dirty="0" smtClean="0"/>
              <a:t>mirror</a:t>
            </a:r>
          </a:p>
          <a:p>
            <a:r>
              <a:rPr lang="en-US" sz="1700" dirty="0" smtClean="0"/>
              <a:t>Allows </a:t>
            </a:r>
            <a:r>
              <a:rPr lang="en-US" sz="1700" dirty="0"/>
              <a:t>rotational movements of the telescope along a horizontal and vertical axis. This movement has to be extremely precise in order to keep the stars projected stably onto the </a:t>
            </a:r>
            <a:r>
              <a:rPr lang="en-US" sz="1700" dirty="0" smtClean="0"/>
              <a:t>detector</a:t>
            </a:r>
          </a:p>
          <a:p>
            <a:r>
              <a:rPr lang="en-US" sz="1700" dirty="0" smtClean="0"/>
              <a:t>Discovered the whirlpool galaxy M51 and the Eskimo Nebula</a:t>
            </a:r>
          </a:p>
          <a:p>
            <a:endParaRPr lang="en-US" sz="1600" dirty="0" smtClean="0"/>
          </a:p>
          <a:p>
            <a:endParaRPr lang="en-US" sz="1600" dirty="0" smtClean="0"/>
          </a:p>
          <a:p>
            <a:endParaRPr lang="en-US" sz="1600" dirty="0" smtClean="0"/>
          </a:p>
          <a:p>
            <a:endParaRPr lang="en-US" sz="1600" dirty="0" smtClean="0"/>
          </a:p>
          <a:p>
            <a:endParaRPr lang="en-US" sz="1600" dirty="0"/>
          </a:p>
        </p:txBody>
      </p:sp>
      <p:pic>
        <p:nvPicPr>
          <p:cNvPr id="5" name="Picture 4"/>
          <p:cNvPicPr>
            <a:picLocks noChangeAspect="1"/>
          </p:cNvPicPr>
          <p:nvPr/>
        </p:nvPicPr>
        <p:blipFill>
          <a:blip r:embed="rId2"/>
          <a:stretch>
            <a:fillRect/>
          </a:stretch>
        </p:blipFill>
        <p:spPr>
          <a:xfrm>
            <a:off x="447306" y="1208576"/>
            <a:ext cx="2932235" cy="2196346"/>
          </a:xfrm>
          <a:prstGeom prst="rect">
            <a:avLst/>
          </a:prstGeom>
        </p:spPr>
      </p:pic>
      <p:pic>
        <p:nvPicPr>
          <p:cNvPr id="6" name="Picture 5"/>
          <p:cNvPicPr>
            <a:picLocks noChangeAspect="1"/>
          </p:cNvPicPr>
          <p:nvPr/>
        </p:nvPicPr>
        <p:blipFill>
          <a:blip r:embed="rId3"/>
          <a:stretch>
            <a:fillRect/>
          </a:stretch>
        </p:blipFill>
        <p:spPr>
          <a:xfrm>
            <a:off x="6324600" y="5270341"/>
            <a:ext cx="2651836" cy="1591101"/>
          </a:xfrm>
          <a:prstGeom prst="rect">
            <a:avLst/>
          </a:prstGeom>
        </p:spPr>
      </p:pic>
      <p:pic>
        <p:nvPicPr>
          <p:cNvPr id="7" name="Picture 6"/>
          <p:cNvPicPr>
            <a:picLocks noChangeAspect="1"/>
          </p:cNvPicPr>
          <p:nvPr/>
        </p:nvPicPr>
        <p:blipFill>
          <a:blip r:embed="rId4"/>
          <a:stretch>
            <a:fillRect/>
          </a:stretch>
        </p:blipFill>
        <p:spPr>
          <a:xfrm>
            <a:off x="429109" y="3775298"/>
            <a:ext cx="2007941" cy="2990086"/>
          </a:xfrm>
          <a:prstGeom prst="rect">
            <a:avLst/>
          </a:prstGeom>
        </p:spPr>
      </p:pic>
    </p:spTree>
    <p:extLst>
      <p:ext uri="{BB962C8B-B14F-4D97-AF65-F5344CB8AC3E}">
        <p14:creationId xmlns:p14="http://schemas.microsoft.com/office/powerpoint/2010/main" val="5972618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152400"/>
            <a:ext cx="5638800" cy="914400"/>
          </a:xfrm>
        </p:spPr>
        <p:txBody>
          <a:bodyPr>
            <a:normAutofit/>
          </a:bodyPr>
          <a:lstStyle/>
          <a:p>
            <a:r>
              <a:rPr lang="en-US" dirty="0" smtClean="0"/>
              <a:t>Large Binocular Telescope</a:t>
            </a:r>
            <a:endParaRPr lang="en-US" dirty="0"/>
          </a:p>
        </p:txBody>
      </p:sp>
      <p:sp>
        <p:nvSpPr>
          <p:cNvPr id="4" name="Content Placeholder 3"/>
          <p:cNvSpPr>
            <a:spLocks noGrp="1"/>
          </p:cNvSpPr>
          <p:nvPr>
            <p:ph idx="1"/>
          </p:nvPr>
        </p:nvSpPr>
        <p:spPr>
          <a:xfrm>
            <a:off x="4191000" y="1295400"/>
            <a:ext cx="4876800" cy="5410200"/>
          </a:xfrm>
        </p:spPr>
        <p:txBody>
          <a:bodyPr/>
          <a:lstStyle/>
          <a:p>
            <a:r>
              <a:rPr lang="en-US" sz="1800" dirty="0" smtClean="0"/>
              <a:t>Located </a:t>
            </a:r>
            <a:r>
              <a:rPr lang="en-US" sz="1800" dirty="0"/>
              <a:t>on 10,700-foot Mount Graham in the </a:t>
            </a:r>
            <a:r>
              <a:rPr lang="en-US" sz="1800" dirty="0" err="1"/>
              <a:t>Pinaleno</a:t>
            </a:r>
            <a:r>
              <a:rPr lang="en-US" sz="1800" dirty="0"/>
              <a:t> Mountains of southeastern Arizona </a:t>
            </a:r>
          </a:p>
          <a:p>
            <a:r>
              <a:rPr lang="en-US" sz="1800" dirty="0" smtClean="0"/>
              <a:t>The </a:t>
            </a:r>
            <a:r>
              <a:rPr lang="en-US" sz="1800" dirty="0"/>
              <a:t>telescope design has two 8.4-meter (28 </a:t>
            </a:r>
            <a:r>
              <a:rPr lang="en-US" sz="1800" dirty="0" err="1"/>
              <a:t>ft</a:t>
            </a:r>
            <a:r>
              <a:rPr lang="en-US" sz="1800" dirty="0"/>
              <a:t>) mirrors mounted on a common </a:t>
            </a:r>
            <a:r>
              <a:rPr lang="en-US" sz="1800" dirty="0" smtClean="0"/>
              <a:t>base</a:t>
            </a:r>
          </a:p>
          <a:p>
            <a:r>
              <a:rPr lang="en-US" sz="1800" dirty="0" smtClean="0"/>
              <a:t>Discovered  </a:t>
            </a:r>
            <a:r>
              <a:rPr lang="en-US" sz="1800" dirty="0"/>
              <a:t>a </a:t>
            </a:r>
            <a:r>
              <a:rPr lang="en-US" sz="1800" dirty="0" smtClean="0"/>
              <a:t>galaxy cluster 2XMM J083026+5241332 which was over </a:t>
            </a:r>
            <a:r>
              <a:rPr lang="en-US" sz="1800" dirty="0"/>
              <a:t>7 billion light years away from </a:t>
            </a:r>
            <a:r>
              <a:rPr lang="en-US" sz="1800" dirty="0" smtClean="0"/>
              <a:t>Earth. </a:t>
            </a:r>
            <a:endParaRPr lang="en-US" sz="1800" baseline="30000" dirty="0"/>
          </a:p>
          <a:p>
            <a:r>
              <a:rPr lang="en-US" sz="1800" dirty="0" smtClean="0"/>
              <a:t>Detected </a:t>
            </a:r>
            <a:r>
              <a:rPr lang="en-US" sz="1800" dirty="0"/>
              <a:t>a 26th magnitude afterglow from the gamma ray </a:t>
            </a:r>
            <a:r>
              <a:rPr lang="en-US" sz="1800" dirty="0" smtClean="0"/>
              <a:t>burst GRB 070125</a:t>
            </a:r>
          </a:p>
          <a:p>
            <a:endParaRPr lang="en-US" sz="1800" dirty="0" smtClean="0"/>
          </a:p>
          <a:p>
            <a:endParaRPr lang="en-US" dirty="0"/>
          </a:p>
        </p:txBody>
      </p:sp>
      <p:pic>
        <p:nvPicPr>
          <p:cNvPr id="6" name="Picture 5"/>
          <p:cNvPicPr>
            <a:picLocks noChangeAspect="1"/>
          </p:cNvPicPr>
          <p:nvPr/>
        </p:nvPicPr>
        <p:blipFill>
          <a:blip r:embed="rId2"/>
          <a:stretch>
            <a:fillRect/>
          </a:stretch>
        </p:blipFill>
        <p:spPr>
          <a:xfrm>
            <a:off x="304800" y="1600200"/>
            <a:ext cx="2921000" cy="2190750"/>
          </a:xfrm>
          <a:prstGeom prst="rect">
            <a:avLst/>
          </a:prstGeom>
        </p:spPr>
      </p:pic>
      <p:pic>
        <p:nvPicPr>
          <p:cNvPr id="7" name="Picture 6"/>
          <p:cNvPicPr>
            <a:picLocks noChangeAspect="1"/>
          </p:cNvPicPr>
          <p:nvPr/>
        </p:nvPicPr>
        <p:blipFill>
          <a:blip r:embed="rId3"/>
          <a:stretch>
            <a:fillRect/>
          </a:stretch>
        </p:blipFill>
        <p:spPr>
          <a:xfrm>
            <a:off x="268785" y="4191000"/>
            <a:ext cx="3202305" cy="1952625"/>
          </a:xfrm>
          <a:prstGeom prst="rect">
            <a:avLst/>
          </a:prstGeom>
        </p:spPr>
      </p:pic>
    </p:spTree>
    <p:extLst>
      <p:ext uri="{BB962C8B-B14F-4D97-AF65-F5344CB8AC3E}">
        <p14:creationId xmlns:p14="http://schemas.microsoft.com/office/powerpoint/2010/main" val="26920704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5943600" cy="762000"/>
          </a:xfrm>
        </p:spPr>
        <p:txBody>
          <a:bodyPr>
            <a:normAutofit/>
          </a:bodyPr>
          <a:lstStyle/>
          <a:p>
            <a:r>
              <a:rPr lang="en-US" dirty="0" smtClean="0"/>
              <a:t>Southern African Large Telescope</a:t>
            </a:r>
            <a:endParaRPr lang="en-US" dirty="0"/>
          </a:p>
        </p:txBody>
      </p:sp>
      <p:sp>
        <p:nvSpPr>
          <p:cNvPr id="4" name="Content Placeholder 3"/>
          <p:cNvSpPr>
            <a:spLocks noGrp="1"/>
          </p:cNvSpPr>
          <p:nvPr>
            <p:ph idx="1"/>
          </p:nvPr>
        </p:nvSpPr>
        <p:spPr>
          <a:xfrm>
            <a:off x="4038600" y="1352551"/>
            <a:ext cx="4724400" cy="5410200"/>
          </a:xfrm>
        </p:spPr>
        <p:txBody>
          <a:bodyPr>
            <a:normAutofit lnSpcReduction="10000"/>
          </a:bodyPr>
          <a:lstStyle/>
          <a:p>
            <a:r>
              <a:rPr lang="en-US" sz="1800" dirty="0" smtClean="0"/>
              <a:t>Located in Sutherland, South Africa</a:t>
            </a:r>
          </a:p>
          <a:p>
            <a:r>
              <a:rPr lang="en-US" sz="1800" dirty="0"/>
              <a:t>D</a:t>
            </a:r>
            <a:r>
              <a:rPr lang="en-US" sz="1800" dirty="0" smtClean="0"/>
              <a:t>esigned </a:t>
            </a:r>
            <a:r>
              <a:rPr lang="en-US" sz="1800" dirty="0"/>
              <a:t>mainly for </a:t>
            </a:r>
            <a:r>
              <a:rPr lang="en-US" sz="1800" dirty="0" smtClean="0"/>
              <a:t>spectroscopy</a:t>
            </a:r>
          </a:p>
          <a:p>
            <a:r>
              <a:rPr lang="en-US" sz="1800" dirty="0" smtClean="0"/>
              <a:t>Design comes from the HET</a:t>
            </a:r>
          </a:p>
          <a:p>
            <a:r>
              <a:rPr lang="en-US" sz="1800" dirty="0"/>
              <a:t>It enables imaging, </a:t>
            </a:r>
            <a:r>
              <a:rPr lang="en-US" sz="1800" dirty="0" smtClean="0"/>
              <a:t>spectroscopic, </a:t>
            </a:r>
            <a:r>
              <a:rPr lang="en-US" sz="1800" dirty="0"/>
              <a:t>and </a:t>
            </a:r>
            <a:r>
              <a:rPr lang="en-US" sz="1800" dirty="0" err="1" smtClean="0"/>
              <a:t>polarimetric</a:t>
            </a:r>
            <a:r>
              <a:rPr lang="en-US" sz="1800" dirty="0" smtClean="0"/>
              <a:t> </a:t>
            </a:r>
            <a:r>
              <a:rPr lang="en-US" sz="1800" dirty="0"/>
              <a:t>analysis of the radiation from astronomical objects out of reach of </a:t>
            </a:r>
            <a:r>
              <a:rPr lang="en-US" sz="1800" dirty="0" smtClean="0"/>
              <a:t>northern hemisphere telescopes</a:t>
            </a:r>
          </a:p>
          <a:p>
            <a:r>
              <a:rPr lang="en-US" sz="1800" dirty="0" smtClean="0"/>
              <a:t>Primary </a:t>
            </a:r>
            <a:r>
              <a:rPr lang="en-US" sz="1800" dirty="0"/>
              <a:t>mirror is composed of an array of mirrors designed to act as a single larger </a:t>
            </a:r>
            <a:r>
              <a:rPr lang="en-US" sz="1800" dirty="0" smtClean="0"/>
              <a:t>mirror</a:t>
            </a:r>
          </a:p>
          <a:p>
            <a:r>
              <a:rPr lang="en-US" sz="1800" dirty="0" smtClean="0"/>
              <a:t>The </a:t>
            </a:r>
            <a:r>
              <a:rPr lang="en-US" sz="1800" dirty="0"/>
              <a:t>mirror is made up of 91 identical hexagonal </a:t>
            </a:r>
            <a:r>
              <a:rPr lang="en-US" sz="1800" dirty="0" smtClean="0"/>
              <a:t>segments</a:t>
            </a:r>
          </a:p>
          <a:p>
            <a:r>
              <a:rPr lang="en-US" sz="1800" dirty="0" smtClean="0"/>
              <a:t>Is </a:t>
            </a:r>
            <a:r>
              <a:rPr lang="en-US" sz="1800" dirty="0"/>
              <a:t>fixed at an elevation angle of </a:t>
            </a:r>
            <a:r>
              <a:rPr lang="en-US" sz="1800" dirty="0" smtClean="0"/>
              <a:t>55° and moves only in azimuth; </a:t>
            </a:r>
          </a:p>
          <a:p>
            <a:r>
              <a:rPr lang="en-US" sz="1800" dirty="0" smtClean="0"/>
              <a:t>Confirmed evidence </a:t>
            </a:r>
            <a:r>
              <a:rPr lang="en-US" sz="1800" dirty="0"/>
              <a:t>for a very strange new planetary system, where two giant planets are orbiting a close pair of "suns</a:t>
            </a:r>
            <a:r>
              <a:rPr lang="en-US" sz="1800" dirty="0" smtClean="0"/>
              <a:t>"</a:t>
            </a:r>
          </a:p>
          <a:p>
            <a:pPr marL="45720" indent="0">
              <a:buNone/>
            </a:pPr>
            <a:r>
              <a:rPr lang="en-US" sz="1800" dirty="0"/>
              <a:t/>
            </a:r>
            <a:br>
              <a:rPr lang="en-US" sz="1800" dirty="0"/>
            </a:br>
            <a:endParaRPr lang="en-US" sz="1800" dirty="0"/>
          </a:p>
        </p:txBody>
      </p:sp>
      <p:pic>
        <p:nvPicPr>
          <p:cNvPr id="1026" name="Picture 2" descr="http://www.salt.ac.za/typo3temp/pics/cf4486c1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762" y="1447800"/>
            <a:ext cx="1971675" cy="2190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salt.ac.za/typo3temp/pics/e84d6e8d7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810000"/>
            <a:ext cx="1943100" cy="2952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7004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037696" cy="533400"/>
          </a:xfrm>
        </p:spPr>
        <p:txBody>
          <a:bodyPr>
            <a:normAutofit fontScale="90000"/>
          </a:bodyPr>
          <a:lstStyle/>
          <a:p>
            <a:r>
              <a:rPr lang="en-US" dirty="0" smtClean="0"/>
              <a:t/>
            </a:r>
            <a:br>
              <a:rPr lang="en-US" dirty="0" smtClean="0"/>
            </a:br>
            <a:r>
              <a:rPr lang="en-US" dirty="0" smtClean="0"/>
              <a:t>Hobby-</a:t>
            </a:r>
            <a:r>
              <a:rPr lang="en-US" dirty="0" err="1" smtClean="0"/>
              <a:t>Eberly</a:t>
            </a:r>
            <a:r>
              <a:rPr lang="en-US" dirty="0" smtClean="0"/>
              <a:t> </a:t>
            </a:r>
            <a:r>
              <a:rPr lang="en-US" dirty="0" smtClean="0"/>
              <a:t>Telescope</a:t>
            </a:r>
            <a:endParaRPr lang="en-US" dirty="0"/>
          </a:p>
        </p:txBody>
      </p:sp>
      <p:sp>
        <p:nvSpPr>
          <p:cNvPr id="4" name="Content Placeholder 3"/>
          <p:cNvSpPr>
            <a:spLocks noGrp="1"/>
          </p:cNvSpPr>
          <p:nvPr>
            <p:ph idx="1"/>
          </p:nvPr>
        </p:nvSpPr>
        <p:spPr>
          <a:xfrm>
            <a:off x="4038600" y="1066800"/>
            <a:ext cx="4800600" cy="5410200"/>
          </a:xfrm>
        </p:spPr>
        <p:txBody>
          <a:bodyPr>
            <a:normAutofit/>
          </a:bodyPr>
          <a:lstStyle/>
          <a:p>
            <a:r>
              <a:rPr lang="en-US" sz="1800" dirty="0"/>
              <a:t> L</a:t>
            </a:r>
            <a:r>
              <a:rPr lang="en-US" sz="1800" dirty="0" smtClean="0"/>
              <a:t>ocated in </a:t>
            </a:r>
            <a:r>
              <a:rPr lang="en-US" sz="1800" dirty="0"/>
              <a:t>Mount Locke, </a:t>
            </a:r>
            <a:r>
              <a:rPr lang="en-US" sz="1800" dirty="0" smtClean="0"/>
              <a:t>West Texas on the Davis Mountains</a:t>
            </a:r>
          </a:p>
          <a:p>
            <a:r>
              <a:rPr lang="en-US" sz="1800" dirty="0"/>
              <a:t>D</a:t>
            </a:r>
            <a:r>
              <a:rPr lang="en-US" sz="1800" dirty="0" smtClean="0"/>
              <a:t>esigned </a:t>
            </a:r>
            <a:r>
              <a:rPr lang="en-US" sz="1800" dirty="0"/>
              <a:t>specifically for spectroscopy, the decoding of light from stars and galaxies to study their </a:t>
            </a:r>
            <a:r>
              <a:rPr lang="en-US" sz="1800" dirty="0" smtClean="0"/>
              <a:t>properties</a:t>
            </a:r>
          </a:p>
          <a:p>
            <a:r>
              <a:rPr lang="en-US" sz="1800" dirty="0"/>
              <a:t>Composed of 91 hexagonal mirror </a:t>
            </a:r>
            <a:r>
              <a:rPr lang="en-US" sz="1800" dirty="0" smtClean="0"/>
              <a:t>segments which must be aligned to form a perfect reflecting surface</a:t>
            </a:r>
          </a:p>
          <a:p>
            <a:r>
              <a:rPr lang="en-US" sz="1800" dirty="0"/>
              <a:t>Is fixed at an elevation angle of 55° and moves only in </a:t>
            </a:r>
            <a:r>
              <a:rPr lang="en-US" sz="1800" dirty="0" smtClean="0"/>
              <a:t>azimuth</a:t>
            </a:r>
          </a:p>
          <a:p>
            <a:r>
              <a:rPr lang="en-US" sz="1800" dirty="0" smtClean="0"/>
              <a:t>Diameter is 11 meters</a:t>
            </a:r>
          </a:p>
          <a:p>
            <a:r>
              <a:rPr lang="en-US" sz="1800" dirty="0" smtClean="0"/>
              <a:t>The </a:t>
            </a:r>
            <a:r>
              <a:rPr lang="en-US" sz="1800" dirty="0"/>
              <a:t>mushroom-shaped tower to the side of the HET dome contains a laser-alignment system that works to keep the segments in proper </a:t>
            </a:r>
            <a:r>
              <a:rPr lang="en-US" sz="1800" dirty="0" smtClean="0"/>
              <a:t>alignment</a:t>
            </a:r>
          </a:p>
          <a:p>
            <a:r>
              <a:rPr lang="en-US" sz="1800" dirty="0" smtClean="0"/>
              <a:t>Discovered three </a:t>
            </a:r>
            <a:r>
              <a:rPr lang="en-US" sz="1800" dirty="0"/>
              <a:t>planets -- each orbiting its own giant, dying </a:t>
            </a:r>
            <a:r>
              <a:rPr lang="en-US" sz="1800" dirty="0" smtClean="0"/>
              <a:t>star</a:t>
            </a:r>
          </a:p>
          <a:p>
            <a:endParaRPr lang="en-US" sz="1800" dirty="0"/>
          </a:p>
        </p:txBody>
      </p:sp>
      <p:sp>
        <p:nvSpPr>
          <p:cNvPr id="6" name="AutoShape 2" descr="data:image/jpeg;base64,/9j/4AAQSkZJRgABAQAAAQABAAD/2wCEAAkGBwgHBgkIBwgKCgkLDRYPDQwMDRsUFRAWIB0iIiAdHx8kKDQsJCYxJx8fLT0tMTU3Ojo6Iys/RD84QzQ5OjcBCgoKDQwNGg8PGjclHyU3Nzc3Nzc3Nzc3Nzc3Nzc3Nzc3Nzc3Nzc3Nzc3Nzc3Nzc3Nzc3Nzc3Nzc3Nzc3Nzc3N//AABEIAG8ASgMBIgACEQEDEQH/xAAbAAADAQEBAQEAAAAAAAAAAAAEBQYDBwIBAP/EADsQAAIBAgUCBAQEBAQHAQAAAAECAwQRAAUSITFBURMiYXEGFDKBQpGhsSOS4fAkUnJzFTOCssHR8Qf/xAAYAQEBAQEBAAAAAAAAAAAAAAACAQMABP/EAB8RAAICAgIDAQAAAAAAAAAAAAABAhEhMQMSE0FRBP/aAAwDAQACEQMRAD8AXZZCVpnjiSKBfFcO3A2Y2sDc8e4GPi08ZqXCzgIyqdape43729d8ELTIDaSXVGdyE33sLi527d77+uPZSnd9eg2YWGt73tuCbW9f0xq0Z2DeEiTMsMihCgs7KRc3PTf8/TGUrOHJmAlS4S584ttwRxuTxgqdYy+p49ClfpDHofX34x5YiIFgxjj53F2JO235D1wSgsRWKTUSYYwSykHYHte297dv6mx0NRWyI4SSkglbSqrcFmO1ieg9OcAu1SlXB4FJ41RI5JBBIjQC7Nt+Lp2uQOuLj4PalTxTm1KZHXdF8sgiFyDqW+5v1AONFELY9ovgjJaGnRVE07L1eUqD66VsMC5h8IQs/jZdIIJBuI3XUh+/1D8/tippaykrb/KzpIw+pAfMvuvI++Niii5chVAuSdgBjoujx8j5XK4nMquTNaWpioK+R4FRtVNIfMEboyPz1tYEAXsVKnAtTRUktTLJVUWud3LSMvlBYncgdN+mOiTyZLm6NRpVU1UWBPhagSbckd7emJuXJKiKV446ycIjFVBIJsPXFuJ6ISlqSyTkMUTU6U8UWtdIbxHOq1+Dt33v9++PTRTSRyFBYRcIHGnUN/bBVOgkhZotKKGN/Lx0v733wQaKNTtIfDbY+XYEDbe/b/tGNHxtjToVTyMyCSQgRoQdOobDi/PrfAiwmeRJ5IQFIPgpp9vMbdf29zhxPl8KBmkOonaNSO/G392tj38syMJZwHlJHlPAv/43/vgxcbTyVyFMcpp0qZUilkRCqMIiA5cnax6W5HYgdScMfgvMVo87py5Z4TqimksCVUg2ZrdLgXI2Fj2JxveN9VPURxiKdQ5bTpsx2ubdCoUN2O/e6jMYarKU+cgmFPUUzFllkQEEr+F+x4Fxzt6YdNpoN5OpZl8L5TmbCcRmnqLXWopW0MPXbY/lhVVQfEGVQSQzIufZa6lXW2mcKef9X6n2xIZR8YZrFmAlamkSiQAmhQ30MRY2IGylu+1jsL46TDRVGZRJNmFbrhkAZYKRikZB4u31N+g9MeZtrY6TBPh2XJs4yuljoWd1y9xpjl2khYAgBvtf3tjKrt81N/uN++BsgWOj+N81pqeCKCmqIFMSxrpB8Oynb3Y4Kqx/i5v9xv3wJCQlo8tp56iSkS8dKoBMpNjYjr63v++CTT5caGUvpjWl3LNId26gd9ife4wxopDR0dM8SF5pRaRip03a1t/TYfc98DZ0qSSCnhRjAJA0jaLa5Rb+hPrj0923RlSoULEk2qu0hfDsIo+oXufU4FqmjaRUHEpsVJ5HJ/MA/pinzJ6elVqeaBY6VhdmMYAC9uNv6YiZZmzLOGSjIWGEEhlj+ocbC3tjeMrWgPARVOqnnXUNchEFye+3b1x+SCapKisZlhCgBITc2FwNfU2426D741ghp4FuqE7EM7KSxHcnH0vEp1sv1gD6TscbOF7DYtpsmolrUlqJJFg8QGGUkFIjcXUmxuh3BvfTf0IxV5F8RU2XVzUE88EVNfURLUD+Dc/h5uCSNr7bncC7Tc8kNMkggXzt5mUJsfVh29fXbCiemJHjyw0aMVGqNYGO/Nt2tf1t1x5+Tg7M0jyUWwznLqWvymvNUjXeqM+gFmCyMWUbethbGFT8WZe1TKyx1RBckHwfX3xFSicrEXqF8OGVRGVSxIAu1ySeLgf/ACwClqanxX0iO2o2xl4Yi8jOhw/FeWwU707VUTJDHeO4JAvZd/QXO3sBxjOr+L8pjpQEd5FCaYWYW1Nq1FyObmwvYd8QFDRU9FSUczO1U8jtKfKSj6W06dgQLb886uDbFm3wnlWYUsOa1f8ADVEPgLE2kuLblibgKOTt054GOaW6JfoDzT4to8xy+etmMjyK2lS9hFHfoi33bjc/pgCPPqKCIVlPSSLEtNctsPFBYXN+CRuDjxm2Qk5LJICkUCHywmIFtJAcPa9txfG4ylqejTVOJksE1aQNnFxt2F7fb74an10GvoNF8aUdTOkMUD3drDzrz/6648S/FkBjKiCVGjUM+6kxrcAMd9tyBv3HcY0yLLGraSkemnSOEoBJGiXFyyrcMbm9m4v035xOTU1blUdbVRT01XGa2OmaN4tJZnUWa49QLi2Of6JfSqKG9P8AEkM85IDLAW0nglrAtz7Ak74IXOqfMEWOkcl5JUW7KRZje39+mFn/AAmqNaiTQ0LD5Vm0qpXUzkDYeq7d/wA8Y1lOMopUgXL2WeeSSHw0N9AIIZrg8kAAb7At94uZndR1JW0M6RR0k8Zjjul78jv7k6j9zj60sZJJS5J33xDVUAp8tT5Sdpleck6l0sLeW3vqPpzheVrSb/Kyn18G+O8p3Qtfg2Qrkz00clxSV8sQsbkI66lP8wt+eD6r4iq1hqaZY7p47RxALqZlDduLfT79cS3/AOf5ksmfVlPKqqK1FdV6B4zqH6XP2wZXUmYJXgRaYhDcRyPIqnvfne/J2PtjKEriKapjnN8wrDBU1OZTSVJOnTp8pkA3Frjy7nr2O2+B8unq4x4tVPGgKWSnS58McWuSSbcdvTC+WpinWGOvzVFlRwdMF3DgkbtsBfbobcn0xSRZFR1qfMbNC7prkLa9agEk8cL24/fFbpEE9FmNZR15pf8ABQwJKBGplZWKahYgAW/CvXkYHCyuswqaaanphVCpM1dKKdHkXyrYG7MNybjDxZVoMurq9wHFLH5bNpLteyi445/fC2spqDOK2Kf5aWKpgVZpAzeRmOkWsPxcWI69CTibRUM580gpZZpRLephp01TMtoo1OkrzuTYdbbMO+4ozaOTM8uN0aJIpn8eM6yz6TvsO7YmfiqeqmjEDohNQ5Y6DZGfkBTexC7ix3J3A2AxPZP4yZ1CsbPTWe8o4sqi7ar+gPOMpNaH0xZ0f4my3Lqyto4FVImllkdahBcoi+ISR/Ip9dXricmyzPaeaSAz0hMbFL62HG3FtsZ5Dn6VWfQ1MsCCVQyhP86H6gOzaQRc/wCY/atOY5HIddXWSfMNvLphJGvrbbvgW1omjleXVRy7MaeqGrVDIGYW6dR+V8dFr82poq2lpa+jFWkq6opoiFlUDrq6i/fvjnhVJVN9LqBbzHdf+rkfe49cVAf52lo5xE3i06MhHPlI9OxX2w0mtFk03kIbIqWvhDZFmEWYAG/gSOqTi+/BNifTYel98K1fOfh2YiH5qGSxDakIUgixuCLd+R1wupKBSHqJm8COCxMsv0p7H8R24H9Q9pM/z6UomXwvPlsQsWrhqRx1Ys2w26A7euL2+kcV6C6SWrzGOlyyaRHZ6mI6IwQspCEqSTzyWJ4w2qPEih8KjjgWdhfx5I2kBIvp1G+rjVuAQNwbYVV5aKjizJKcPFBM82pGuugpJpsO1yAD2tjTKvi6jZEeLJZ/HOlZDBIkas3fVa/TqcaOkwJNoCofGqpXWvplKVNzPGq/wpd7eJGRte5ANupB55xostmMlbQzyrNZWigMjaJDHYEgPbsV242O2KWj+I6RtaiGJ5G1PUJ4viAAksCxA3YcXF+B6Wmc8zN58wE6zzaVUEJICoVhyNvM4Btvtxe4wJwTWBRbFs+Tpl9YDFM0+lhpuNAjboHYEknjZdz6YMatYMQ/glgfMdMW5/nworMyknLOzM0zk63vf39vYfctheZ5b/8AMf7McFYwOr2fE1hS6arJa5F9r4ZZZmxow0UkSSQyn+IB5Sb88emAliD3KEoeLHe9/XH6RUSMK0bLMDudV1Yb9Oh/u2JbWxOFq/RXTV0E1K01GkciL5BwJAOdiV778D3wtrMzWZl+ZoZJ1UbCqkZ7Hv5Rid3Vgykg9wbHBKZjWrptUOdJupazWP3xe4OgzfPK0UctHCClI0cg8AKdKqd9gd9rHnvgjKcmVlY5uERALKJXuwHoAdsJJKypmlEs7+I9rXcD9sawxmo1SVMx0AXKr+Lv025GNO1ndRxUZhT01A9BRRpLUtMSZYxu4vcNx9R7e+EUq1TrIzK+lTaQgXF/U9T74JqJoCYoctiKyLf+KPKxPvf98fpIZKeOJKp/CUqCkUfmYg++wwXIcYN6AIYpJ5ViiXU7cC/Hr7Yp0X4UiRY5WSR0GlnHiEMRyfqH7D2xjlWT1NeWijjWGH8ahrk/6jyfYbYenIYUOnzbbfUBg+NvLOcorCyf/9k="/>
          <p:cNvSpPr>
            <a:spLocks noChangeAspect="1" noChangeArrowheads="1"/>
          </p:cNvSpPr>
          <p:nvPr/>
        </p:nvSpPr>
        <p:spPr bwMode="auto">
          <a:xfrm>
            <a:off x="63500" y="-433388"/>
            <a:ext cx="609600" cy="914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p:cNvPicPr>
            <a:picLocks noChangeAspect="1"/>
          </p:cNvPicPr>
          <p:nvPr/>
        </p:nvPicPr>
        <p:blipFill>
          <a:blip r:embed="rId2"/>
          <a:stretch>
            <a:fillRect/>
          </a:stretch>
        </p:blipFill>
        <p:spPr>
          <a:xfrm>
            <a:off x="368300" y="1545597"/>
            <a:ext cx="1917700" cy="2855705"/>
          </a:xfrm>
          <a:prstGeom prst="rect">
            <a:avLst/>
          </a:prstGeom>
        </p:spPr>
      </p:pic>
      <p:pic>
        <p:nvPicPr>
          <p:cNvPr id="9" name="Picture 8"/>
          <p:cNvPicPr>
            <a:picLocks noChangeAspect="1"/>
          </p:cNvPicPr>
          <p:nvPr/>
        </p:nvPicPr>
        <p:blipFill>
          <a:blip r:embed="rId3"/>
          <a:stretch>
            <a:fillRect/>
          </a:stretch>
        </p:blipFill>
        <p:spPr>
          <a:xfrm>
            <a:off x="370574" y="4495800"/>
            <a:ext cx="2950265" cy="1981200"/>
          </a:xfrm>
          <a:prstGeom prst="rect">
            <a:avLst/>
          </a:prstGeom>
        </p:spPr>
      </p:pic>
    </p:spTree>
    <p:extLst>
      <p:ext uri="{BB962C8B-B14F-4D97-AF65-F5344CB8AC3E}">
        <p14:creationId xmlns:p14="http://schemas.microsoft.com/office/powerpoint/2010/main" val="19442331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143</TotalTime>
  <Words>458</Words>
  <Application>Microsoft Office PowerPoint</Application>
  <PresentationFormat>On-screen Show (4:3)</PresentationFormat>
  <Paragraphs>46</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Wingdings</vt:lpstr>
      <vt:lpstr>Perspective</vt:lpstr>
      <vt:lpstr>Top 5 Optical Telescopes</vt:lpstr>
      <vt:lpstr>W.M Keck Observatory </vt:lpstr>
      <vt:lpstr>Gran Telescopio de Canarias</vt:lpstr>
      <vt:lpstr>Large Binocular Telescope</vt:lpstr>
      <vt:lpstr>Southern African Large Telescope</vt:lpstr>
      <vt:lpstr> Hobby-Eberly Telescope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 5 Optical Telescopes</dc:title>
  <dc:creator>Daniel Faught</dc:creator>
  <cp:lastModifiedBy>Kiana Gathers</cp:lastModifiedBy>
  <cp:revision>15</cp:revision>
  <dcterms:created xsi:type="dcterms:W3CDTF">2014-02-11T20:17:12Z</dcterms:created>
  <dcterms:modified xsi:type="dcterms:W3CDTF">2014-02-12T00:07:22Z</dcterms:modified>
</cp:coreProperties>
</file>